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66" r:id="rId5"/>
    <p:sldId id="268" r:id="rId6"/>
    <p:sldId id="269" r:id="rId7"/>
    <p:sldId id="270" r:id="rId8"/>
    <p:sldId id="275" r:id="rId9"/>
    <p:sldId id="271" r:id="rId10"/>
    <p:sldId id="276" r:id="rId11"/>
    <p:sldId id="272" r:id="rId12"/>
    <p:sldId id="278" r:id="rId13"/>
    <p:sldId id="277" r:id="rId14"/>
    <p:sldId id="273" r:id="rId15"/>
    <p:sldId id="274" r:id="rId16"/>
    <p:sldId id="281" r:id="rId17"/>
    <p:sldId id="279" r:id="rId18"/>
    <p:sldId id="28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D1028-73F4-4524-92C9-22E87C7897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3B8C682-A9C6-4D61-B61C-74CC6E651B53}">
      <dgm:prSet/>
      <dgm:spPr/>
      <dgm:t>
        <a:bodyPr/>
        <a:lstStyle/>
        <a:p>
          <a:r>
            <a:rPr lang="en-US" baseline="0"/>
            <a:t>Dataset compiled from a comprehensive survey filled out by WSU's international students, focusing on their housing situations.</a:t>
          </a:r>
          <a:endParaRPr lang="en-US"/>
        </a:p>
      </dgm:t>
    </dgm:pt>
    <dgm:pt modelId="{ED27AD9F-AF01-4781-8E52-09D70D2C7D5B}" type="parTrans" cxnId="{AA13C797-08CF-44BE-9105-A36446C80708}">
      <dgm:prSet/>
      <dgm:spPr/>
      <dgm:t>
        <a:bodyPr/>
        <a:lstStyle/>
        <a:p>
          <a:endParaRPr lang="en-US"/>
        </a:p>
      </dgm:t>
    </dgm:pt>
    <dgm:pt modelId="{1D0DE4AD-AAF0-496B-9F94-FB78B34A4BD6}" type="sibTrans" cxnId="{AA13C797-08CF-44BE-9105-A36446C80708}">
      <dgm:prSet/>
      <dgm:spPr/>
      <dgm:t>
        <a:bodyPr/>
        <a:lstStyle/>
        <a:p>
          <a:endParaRPr lang="en-US"/>
        </a:p>
      </dgm:t>
    </dgm:pt>
    <dgm:pt modelId="{FEDB4C01-4905-42AE-96B6-6E88B0478B75}">
      <dgm:prSet/>
      <dgm:spPr/>
      <dgm:t>
        <a:bodyPr/>
        <a:lstStyle/>
        <a:p>
          <a:r>
            <a:rPr lang="en-US" baseline="0"/>
            <a:t>Includes variables such as monthly rent, satisfaction levels, type of residence, safety perceptions, and stay duration.</a:t>
          </a:r>
          <a:endParaRPr lang="en-US"/>
        </a:p>
      </dgm:t>
    </dgm:pt>
    <dgm:pt modelId="{15A47D8D-DB78-4CE8-8F1B-7EA7F21C48B6}" type="parTrans" cxnId="{BD97898D-F5B5-4E3B-B93B-7B495111EAF1}">
      <dgm:prSet/>
      <dgm:spPr/>
      <dgm:t>
        <a:bodyPr/>
        <a:lstStyle/>
        <a:p>
          <a:endParaRPr lang="en-US"/>
        </a:p>
      </dgm:t>
    </dgm:pt>
    <dgm:pt modelId="{BD24ADCF-E0A1-406F-8CE1-B5EADD22415D}" type="sibTrans" cxnId="{BD97898D-F5B5-4E3B-B93B-7B495111EAF1}">
      <dgm:prSet/>
      <dgm:spPr/>
      <dgm:t>
        <a:bodyPr/>
        <a:lstStyle/>
        <a:p>
          <a:endParaRPr lang="en-US"/>
        </a:p>
      </dgm:t>
    </dgm:pt>
    <dgm:pt modelId="{63856E9F-B177-4756-923C-8C2AAC7D0735}">
      <dgm:prSet/>
      <dgm:spPr/>
      <dgm:t>
        <a:bodyPr/>
        <a:lstStyle/>
        <a:p>
          <a:r>
            <a:rPr lang="en-US" baseline="0"/>
            <a:t>This real-life snapshot is crucial for developing a user-centric housing information platform.</a:t>
          </a:r>
          <a:endParaRPr lang="en-US"/>
        </a:p>
      </dgm:t>
    </dgm:pt>
    <dgm:pt modelId="{F78E409B-0E41-4330-9549-BB562BBFA057}" type="parTrans" cxnId="{ED9616D7-F4D8-45A9-A7F3-F939659AF568}">
      <dgm:prSet/>
      <dgm:spPr/>
      <dgm:t>
        <a:bodyPr/>
        <a:lstStyle/>
        <a:p>
          <a:endParaRPr lang="en-US"/>
        </a:p>
      </dgm:t>
    </dgm:pt>
    <dgm:pt modelId="{3652FA47-18EB-4949-B49D-8B6CA443A80E}" type="sibTrans" cxnId="{ED9616D7-F4D8-45A9-A7F3-F939659AF568}">
      <dgm:prSet/>
      <dgm:spPr/>
      <dgm:t>
        <a:bodyPr/>
        <a:lstStyle/>
        <a:p>
          <a:endParaRPr lang="en-US"/>
        </a:p>
      </dgm:t>
    </dgm:pt>
    <dgm:pt modelId="{5B2450AF-9EAD-4E85-AC4F-7E8355A9CE0E}" type="pres">
      <dgm:prSet presAssocID="{8BDD1028-73F4-4524-92C9-22E87C7897CF}" presName="root" presStyleCnt="0">
        <dgm:presLayoutVars>
          <dgm:dir/>
          <dgm:resizeHandles val="exact"/>
        </dgm:presLayoutVars>
      </dgm:prSet>
      <dgm:spPr/>
    </dgm:pt>
    <dgm:pt modelId="{52CC8FA0-19B0-42A7-99F0-BCAAF6B72833}" type="pres">
      <dgm:prSet presAssocID="{E3B8C682-A9C6-4D61-B61C-74CC6E651B53}" presName="compNode" presStyleCnt="0"/>
      <dgm:spPr/>
    </dgm:pt>
    <dgm:pt modelId="{7AF8CD46-D95B-4AED-AABC-C3F52707D56F}" type="pres">
      <dgm:prSet presAssocID="{E3B8C682-A9C6-4D61-B61C-74CC6E651B53}" presName="bgRect" presStyleLbl="bgShp" presStyleIdx="0" presStyleCnt="3"/>
      <dgm:spPr/>
    </dgm:pt>
    <dgm:pt modelId="{C84C2F89-4F26-48A7-A3EA-0503AE1DC9A5}" type="pres">
      <dgm:prSet presAssocID="{E3B8C682-A9C6-4D61-B61C-74CC6E651B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6DE119-FB71-4E45-B5BD-1FE351C02D38}" type="pres">
      <dgm:prSet presAssocID="{E3B8C682-A9C6-4D61-B61C-74CC6E651B53}" presName="spaceRect" presStyleCnt="0"/>
      <dgm:spPr/>
    </dgm:pt>
    <dgm:pt modelId="{B2521F58-FD53-48B4-AA8C-A65BE7203FA6}" type="pres">
      <dgm:prSet presAssocID="{E3B8C682-A9C6-4D61-B61C-74CC6E651B53}" presName="parTx" presStyleLbl="revTx" presStyleIdx="0" presStyleCnt="3">
        <dgm:presLayoutVars>
          <dgm:chMax val="0"/>
          <dgm:chPref val="0"/>
        </dgm:presLayoutVars>
      </dgm:prSet>
      <dgm:spPr/>
    </dgm:pt>
    <dgm:pt modelId="{E92FED07-2704-4B5E-A732-0C61FEE2EA58}" type="pres">
      <dgm:prSet presAssocID="{1D0DE4AD-AAF0-496B-9F94-FB78B34A4BD6}" presName="sibTrans" presStyleCnt="0"/>
      <dgm:spPr/>
    </dgm:pt>
    <dgm:pt modelId="{AC6EF55D-AA3B-441C-B638-2AE39E5D95B1}" type="pres">
      <dgm:prSet presAssocID="{FEDB4C01-4905-42AE-96B6-6E88B0478B75}" presName="compNode" presStyleCnt="0"/>
      <dgm:spPr/>
    </dgm:pt>
    <dgm:pt modelId="{9A1E2214-46B9-491E-B621-48905E3AC25E}" type="pres">
      <dgm:prSet presAssocID="{FEDB4C01-4905-42AE-96B6-6E88B0478B75}" presName="bgRect" presStyleLbl="bgShp" presStyleIdx="1" presStyleCnt="3"/>
      <dgm:spPr/>
    </dgm:pt>
    <dgm:pt modelId="{25A39F9C-70CB-47C1-AF37-74CB75D806C4}" type="pres">
      <dgm:prSet presAssocID="{FEDB4C01-4905-42AE-96B6-6E88B0478B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A0198170-2985-45D8-86A3-D57F7665F0F9}" type="pres">
      <dgm:prSet presAssocID="{FEDB4C01-4905-42AE-96B6-6E88B0478B75}" presName="spaceRect" presStyleCnt="0"/>
      <dgm:spPr/>
    </dgm:pt>
    <dgm:pt modelId="{FE83334C-D55E-435D-BFC8-B622EEDBF0B6}" type="pres">
      <dgm:prSet presAssocID="{FEDB4C01-4905-42AE-96B6-6E88B0478B75}" presName="parTx" presStyleLbl="revTx" presStyleIdx="1" presStyleCnt="3">
        <dgm:presLayoutVars>
          <dgm:chMax val="0"/>
          <dgm:chPref val="0"/>
        </dgm:presLayoutVars>
      </dgm:prSet>
      <dgm:spPr/>
    </dgm:pt>
    <dgm:pt modelId="{C0F5DD7B-225C-401C-93AF-3112CA46AC85}" type="pres">
      <dgm:prSet presAssocID="{BD24ADCF-E0A1-406F-8CE1-B5EADD22415D}" presName="sibTrans" presStyleCnt="0"/>
      <dgm:spPr/>
    </dgm:pt>
    <dgm:pt modelId="{C42AC29D-8EA7-438C-8C21-07A798686B2C}" type="pres">
      <dgm:prSet presAssocID="{63856E9F-B177-4756-923C-8C2AAC7D0735}" presName="compNode" presStyleCnt="0"/>
      <dgm:spPr/>
    </dgm:pt>
    <dgm:pt modelId="{01240BD9-BF95-4D5B-B59E-CDAF07126505}" type="pres">
      <dgm:prSet presAssocID="{63856E9F-B177-4756-923C-8C2AAC7D0735}" presName="bgRect" presStyleLbl="bgShp" presStyleIdx="2" presStyleCnt="3"/>
      <dgm:spPr/>
    </dgm:pt>
    <dgm:pt modelId="{427E7AD2-39CE-4E0D-BC17-7A9B17BB525C}" type="pres">
      <dgm:prSet presAssocID="{63856E9F-B177-4756-923C-8C2AAC7D07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31AEA70-B5A8-4570-8FCF-2E4E10C8BF53}" type="pres">
      <dgm:prSet presAssocID="{63856E9F-B177-4756-923C-8C2AAC7D0735}" presName="spaceRect" presStyleCnt="0"/>
      <dgm:spPr/>
    </dgm:pt>
    <dgm:pt modelId="{B748B350-B8AA-448A-ADD2-58BCE5764204}" type="pres">
      <dgm:prSet presAssocID="{63856E9F-B177-4756-923C-8C2AAC7D07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67A325-09A6-4B9A-AC69-AE94076380A0}" type="presOf" srcId="{E3B8C682-A9C6-4D61-B61C-74CC6E651B53}" destId="{B2521F58-FD53-48B4-AA8C-A65BE7203FA6}" srcOrd="0" destOrd="0" presId="urn:microsoft.com/office/officeart/2018/2/layout/IconVerticalSolidList"/>
    <dgm:cxn modelId="{13D0EE26-DFB4-46E8-A204-F4E1AD552092}" type="presOf" srcId="{8BDD1028-73F4-4524-92C9-22E87C7897CF}" destId="{5B2450AF-9EAD-4E85-AC4F-7E8355A9CE0E}" srcOrd="0" destOrd="0" presId="urn:microsoft.com/office/officeart/2018/2/layout/IconVerticalSolidList"/>
    <dgm:cxn modelId="{786F1584-0052-4555-B9EF-B19B14275484}" type="presOf" srcId="{63856E9F-B177-4756-923C-8C2AAC7D0735}" destId="{B748B350-B8AA-448A-ADD2-58BCE5764204}" srcOrd="0" destOrd="0" presId="urn:microsoft.com/office/officeart/2018/2/layout/IconVerticalSolidList"/>
    <dgm:cxn modelId="{BD97898D-F5B5-4E3B-B93B-7B495111EAF1}" srcId="{8BDD1028-73F4-4524-92C9-22E87C7897CF}" destId="{FEDB4C01-4905-42AE-96B6-6E88B0478B75}" srcOrd="1" destOrd="0" parTransId="{15A47D8D-DB78-4CE8-8F1B-7EA7F21C48B6}" sibTransId="{BD24ADCF-E0A1-406F-8CE1-B5EADD22415D}"/>
    <dgm:cxn modelId="{AA13C797-08CF-44BE-9105-A36446C80708}" srcId="{8BDD1028-73F4-4524-92C9-22E87C7897CF}" destId="{E3B8C682-A9C6-4D61-B61C-74CC6E651B53}" srcOrd="0" destOrd="0" parTransId="{ED27AD9F-AF01-4781-8E52-09D70D2C7D5B}" sibTransId="{1D0DE4AD-AAF0-496B-9F94-FB78B34A4BD6}"/>
    <dgm:cxn modelId="{3155629B-2326-420B-A2A3-E9CC11ABE565}" type="presOf" srcId="{FEDB4C01-4905-42AE-96B6-6E88B0478B75}" destId="{FE83334C-D55E-435D-BFC8-B622EEDBF0B6}" srcOrd="0" destOrd="0" presId="urn:microsoft.com/office/officeart/2018/2/layout/IconVerticalSolidList"/>
    <dgm:cxn modelId="{ED9616D7-F4D8-45A9-A7F3-F939659AF568}" srcId="{8BDD1028-73F4-4524-92C9-22E87C7897CF}" destId="{63856E9F-B177-4756-923C-8C2AAC7D0735}" srcOrd="2" destOrd="0" parTransId="{F78E409B-0E41-4330-9549-BB562BBFA057}" sibTransId="{3652FA47-18EB-4949-B49D-8B6CA443A80E}"/>
    <dgm:cxn modelId="{36288453-C033-48C7-9483-EBD1D1E38B51}" type="presParOf" srcId="{5B2450AF-9EAD-4E85-AC4F-7E8355A9CE0E}" destId="{52CC8FA0-19B0-42A7-99F0-BCAAF6B72833}" srcOrd="0" destOrd="0" presId="urn:microsoft.com/office/officeart/2018/2/layout/IconVerticalSolidList"/>
    <dgm:cxn modelId="{0A30600E-F7C8-4DF4-A38C-50F3B2E77392}" type="presParOf" srcId="{52CC8FA0-19B0-42A7-99F0-BCAAF6B72833}" destId="{7AF8CD46-D95B-4AED-AABC-C3F52707D56F}" srcOrd="0" destOrd="0" presId="urn:microsoft.com/office/officeart/2018/2/layout/IconVerticalSolidList"/>
    <dgm:cxn modelId="{BE08D347-1067-4762-B8BE-4C9EB5BA5D03}" type="presParOf" srcId="{52CC8FA0-19B0-42A7-99F0-BCAAF6B72833}" destId="{C84C2F89-4F26-48A7-A3EA-0503AE1DC9A5}" srcOrd="1" destOrd="0" presId="urn:microsoft.com/office/officeart/2018/2/layout/IconVerticalSolidList"/>
    <dgm:cxn modelId="{82404F0E-0756-4F5E-936F-7E2E96DCB76A}" type="presParOf" srcId="{52CC8FA0-19B0-42A7-99F0-BCAAF6B72833}" destId="{E76DE119-FB71-4E45-B5BD-1FE351C02D38}" srcOrd="2" destOrd="0" presId="urn:microsoft.com/office/officeart/2018/2/layout/IconVerticalSolidList"/>
    <dgm:cxn modelId="{A2C72163-7A3F-46A8-BA86-724D067F6FEC}" type="presParOf" srcId="{52CC8FA0-19B0-42A7-99F0-BCAAF6B72833}" destId="{B2521F58-FD53-48B4-AA8C-A65BE7203FA6}" srcOrd="3" destOrd="0" presId="urn:microsoft.com/office/officeart/2018/2/layout/IconVerticalSolidList"/>
    <dgm:cxn modelId="{91B7F51A-515D-4DCB-8B89-D1CEE6760C6E}" type="presParOf" srcId="{5B2450AF-9EAD-4E85-AC4F-7E8355A9CE0E}" destId="{E92FED07-2704-4B5E-A732-0C61FEE2EA58}" srcOrd="1" destOrd="0" presId="urn:microsoft.com/office/officeart/2018/2/layout/IconVerticalSolidList"/>
    <dgm:cxn modelId="{0C75D732-53D6-402A-B8CE-68E2678F87A5}" type="presParOf" srcId="{5B2450AF-9EAD-4E85-AC4F-7E8355A9CE0E}" destId="{AC6EF55D-AA3B-441C-B638-2AE39E5D95B1}" srcOrd="2" destOrd="0" presId="urn:microsoft.com/office/officeart/2018/2/layout/IconVerticalSolidList"/>
    <dgm:cxn modelId="{590279D6-EDB2-46A7-9870-4DD5842BED69}" type="presParOf" srcId="{AC6EF55D-AA3B-441C-B638-2AE39E5D95B1}" destId="{9A1E2214-46B9-491E-B621-48905E3AC25E}" srcOrd="0" destOrd="0" presId="urn:microsoft.com/office/officeart/2018/2/layout/IconVerticalSolidList"/>
    <dgm:cxn modelId="{DFAF14E0-B9FE-47E5-9D13-54C83E122C85}" type="presParOf" srcId="{AC6EF55D-AA3B-441C-B638-2AE39E5D95B1}" destId="{25A39F9C-70CB-47C1-AF37-74CB75D806C4}" srcOrd="1" destOrd="0" presId="urn:microsoft.com/office/officeart/2018/2/layout/IconVerticalSolidList"/>
    <dgm:cxn modelId="{AE1C80FA-8AF9-45D2-8C7C-CF23CD4177C1}" type="presParOf" srcId="{AC6EF55D-AA3B-441C-B638-2AE39E5D95B1}" destId="{A0198170-2985-45D8-86A3-D57F7665F0F9}" srcOrd="2" destOrd="0" presId="urn:microsoft.com/office/officeart/2018/2/layout/IconVerticalSolidList"/>
    <dgm:cxn modelId="{F2F69084-E86D-4561-9627-85884FA05998}" type="presParOf" srcId="{AC6EF55D-AA3B-441C-B638-2AE39E5D95B1}" destId="{FE83334C-D55E-435D-BFC8-B622EEDBF0B6}" srcOrd="3" destOrd="0" presId="urn:microsoft.com/office/officeart/2018/2/layout/IconVerticalSolidList"/>
    <dgm:cxn modelId="{8C776CF3-443E-450F-BB0F-BDF7A48E0A9E}" type="presParOf" srcId="{5B2450AF-9EAD-4E85-AC4F-7E8355A9CE0E}" destId="{C0F5DD7B-225C-401C-93AF-3112CA46AC85}" srcOrd="3" destOrd="0" presId="urn:microsoft.com/office/officeart/2018/2/layout/IconVerticalSolidList"/>
    <dgm:cxn modelId="{123EC67E-BB14-4E86-B516-9B4236325101}" type="presParOf" srcId="{5B2450AF-9EAD-4E85-AC4F-7E8355A9CE0E}" destId="{C42AC29D-8EA7-438C-8C21-07A798686B2C}" srcOrd="4" destOrd="0" presId="urn:microsoft.com/office/officeart/2018/2/layout/IconVerticalSolidList"/>
    <dgm:cxn modelId="{A32D8C62-CBA1-4C69-82E8-4643112B1233}" type="presParOf" srcId="{C42AC29D-8EA7-438C-8C21-07A798686B2C}" destId="{01240BD9-BF95-4D5B-B59E-CDAF07126505}" srcOrd="0" destOrd="0" presId="urn:microsoft.com/office/officeart/2018/2/layout/IconVerticalSolidList"/>
    <dgm:cxn modelId="{7581804C-3FF1-4816-AEEA-C1AF74262577}" type="presParOf" srcId="{C42AC29D-8EA7-438C-8C21-07A798686B2C}" destId="{427E7AD2-39CE-4E0D-BC17-7A9B17BB525C}" srcOrd="1" destOrd="0" presId="urn:microsoft.com/office/officeart/2018/2/layout/IconVerticalSolidList"/>
    <dgm:cxn modelId="{0351A4ED-E863-4A9E-A719-BE6B6D2104B1}" type="presParOf" srcId="{C42AC29D-8EA7-438C-8C21-07A798686B2C}" destId="{631AEA70-B5A8-4570-8FCF-2E4E10C8BF53}" srcOrd="2" destOrd="0" presId="urn:microsoft.com/office/officeart/2018/2/layout/IconVerticalSolidList"/>
    <dgm:cxn modelId="{D06C932C-79A4-48A4-9AB8-1648129291E7}" type="presParOf" srcId="{C42AC29D-8EA7-438C-8C21-07A798686B2C}" destId="{B748B350-B8AA-448A-ADD2-58BCE57642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8CD46-D95B-4AED-AABC-C3F52707D56F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C2F89-4F26-48A7-A3EA-0503AE1DC9A5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21F58-FD53-48B4-AA8C-A65BE7203FA6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Dataset compiled from a comprehensive survey filled out by WSU's international students, focusing on their housing situations.</a:t>
          </a:r>
          <a:endParaRPr lang="en-US" sz="2100" kern="1200"/>
        </a:p>
      </dsp:txBody>
      <dsp:txXfrm>
        <a:off x="1840237" y="680"/>
        <a:ext cx="4666066" cy="1593279"/>
      </dsp:txXfrm>
    </dsp:sp>
    <dsp:sp modelId="{9A1E2214-46B9-491E-B621-48905E3AC25E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39F9C-70CB-47C1-AF37-74CB75D806C4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3334C-D55E-435D-BFC8-B622EEDBF0B6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Includes variables such as monthly rent, satisfaction levels, type of residence, safety perceptions, and stay duration.</a:t>
          </a:r>
          <a:endParaRPr lang="en-US" sz="2100" kern="1200"/>
        </a:p>
      </dsp:txBody>
      <dsp:txXfrm>
        <a:off x="1840237" y="1992280"/>
        <a:ext cx="4666066" cy="1593279"/>
      </dsp:txXfrm>
    </dsp:sp>
    <dsp:sp modelId="{01240BD9-BF95-4D5B-B59E-CDAF07126505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E7AD2-39CE-4E0D-BC17-7A9B17BB525C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8B350-B8AA-448A-ADD2-58BCE5764204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This real-life snapshot is crucial for developing a user-centric housing information platform.</a:t>
          </a:r>
          <a:endParaRPr lang="en-US" sz="2100" kern="1200"/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CB358208-A3A0-3BF1-926E-909956D86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8E5CD-0B32-EDF4-94D2-7235D9F65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463" y="4368959"/>
            <a:ext cx="5184284" cy="1111142"/>
          </a:xfrm>
        </p:spPr>
        <p:txBody>
          <a:bodyPr>
            <a:noAutofit/>
          </a:bodyPr>
          <a:lstStyle/>
          <a:p>
            <a:pPr algn="l"/>
            <a:r>
              <a:rPr lang="en-US" sz="2600" dirty="0">
                <a:solidFill>
                  <a:srgbClr val="FFFFFF"/>
                </a:solidFill>
              </a:rPr>
              <a:t>WSU GLOBAL Student Housing Analysis: A Data-Informed Living Solutions Initiative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FCC5D-497A-7B8E-F6B5-8B7708975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8463" y="5533286"/>
            <a:ext cx="5268177" cy="42014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By UDEME EKANEM, JUSTIN KALIKAWE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1B13-76D9-5E11-C2E4-828A5F53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24" y="241540"/>
            <a:ext cx="9601200" cy="851325"/>
          </a:xfrm>
        </p:spPr>
        <p:txBody>
          <a:bodyPr>
            <a:normAutofit/>
          </a:bodyPr>
          <a:lstStyle/>
          <a:p>
            <a:r>
              <a:rPr lang="en-US" dirty="0"/>
              <a:t>Findings Cont’d.</a:t>
            </a:r>
          </a:p>
        </p:txBody>
      </p:sp>
      <p:pic>
        <p:nvPicPr>
          <p:cNvPr id="7" name="Picture 6" descr="A chart of a type of residence&#10;&#10;Description automatically generated">
            <a:extLst>
              <a:ext uri="{FF2B5EF4-FFF2-40B4-BE49-F238E27FC236}">
                <a16:creationId xmlns:a16="http://schemas.microsoft.com/office/drawing/2014/main" id="{268A8ED6-76B2-E4A4-03FA-14242A7F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15" y="881706"/>
            <a:ext cx="4321031" cy="2823441"/>
          </a:xfrm>
          <a:prstGeom prst="rect">
            <a:avLst/>
          </a:prstGeom>
        </p:spPr>
      </p:pic>
      <p:pic>
        <p:nvPicPr>
          <p:cNvPr id="9" name="Picture 8" descr="A graph with purple lines&#10;&#10;Description automatically generated">
            <a:extLst>
              <a:ext uri="{FF2B5EF4-FFF2-40B4-BE49-F238E27FC236}">
                <a16:creationId xmlns:a16="http://schemas.microsoft.com/office/drawing/2014/main" id="{E08ACF35-FFFE-369A-F608-A190AFF8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91" y="799944"/>
            <a:ext cx="4470399" cy="2986964"/>
          </a:xfrm>
          <a:prstGeom prst="rect">
            <a:avLst/>
          </a:prstGeom>
        </p:spPr>
      </p:pic>
      <p:pic>
        <p:nvPicPr>
          <p:cNvPr id="15" name="Picture 14" descr="A chart with colored squares and black dots&#10;&#10;Description automatically generated">
            <a:extLst>
              <a:ext uri="{FF2B5EF4-FFF2-40B4-BE49-F238E27FC236}">
                <a16:creationId xmlns:a16="http://schemas.microsoft.com/office/drawing/2014/main" id="{D1092356-9A4B-6C0B-F3FF-7589BD07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27" y="4037634"/>
            <a:ext cx="4165512" cy="27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0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8658F-50C7-9CAC-48F7-1C5E0EC4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400"/>
              <a:t>Simple Linear Regression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6B20F-5EC2-0AF1-2FA4-B60E78FE1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Employed a simple linear regression model to explore the relationship between monthly rent and living satisfaction.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Findings showed a minimal positive correlation between rent and satisfaction, but with a low R-squared value, indicating other factors are more influential.</a:t>
            </a:r>
          </a:p>
        </p:txBody>
      </p:sp>
      <p:pic>
        <p:nvPicPr>
          <p:cNvPr id="7" name="Picture 6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D43C32F7-0F15-3234-EDB1-C8D40E17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093910"/>
            <a:ext cx="6517065" cy="43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74FA1-2451-6E2B-F311-B66849AE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Analysis of Additional Factors</a:t>
            </a:r>
          </a:p>
        </p:txBody>
      </p:sp>
      <p:pic>
        <p:nvPicPr>
          <p:cNvPr id="7" name="Picture 6" descr="A chart with colored squares and black dots&#10;&#10;Description automatically generated">
            <a:extLst>
              <a:ext uri="{FF2B5EF4-FFF2-40B4-BE49-F238E27FC236}">
                <a16:creationId xmlns:a16="http://schemas.microsoft.com/office/drawing/2014/main" id="{E087B83C-D9C4-8490-2DE0-FD7F2BA7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824107"/>
            <a:ext cx="6900380" cy="52097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3EB8F-2A90-19CF-6EEC-B3A56191B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 Safety perceptions strongly correlate with living satisfaction, underscoring its importance in housing decisions.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Type of residence (apartment vs. house) also significantly influences satisfaction levels.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No significant correlation found between duration in Wichita and housing satisfaction.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03D26E0-9E88-4C40-89C8-C2737EEC5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F1A8A-BC7C-D9F7-0CEF-3CEAF21A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09" y="3451627"/>
            <a:ext cx="7450334" cy="695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Housing Recommendations based on Findings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7DC88-37F0-C249-7DBF-772DB9DF6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19"/>
          <a:stretch/>
        </p:blipFill>
        <p:spPr>
          <a:xfrm>
            <a:off x="5" y="824734"/>
            <a:ext cx="3664827" cy="236750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CC9FC1-68AD-40AD-85B6-A0E7053D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ign in front of a building&#10;&#10;Description automatically generated">
            <a:extLst>
              <a:ext uri="{FF2B5EF4-FFF2-40B4-BE49-F238E27FC236}">
                <a16:creationId xmlns:a16="http://schemas.microsoft.com/office/drawing/2014/main" id="{18516955-13DD-B5F7-C03D-7C3B2EF4E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" r="3168" b="2"/>
          <a:stretch/>
        </p:blipFill>
        <p:spPr>
          <a:xfrm>
            <a:off x="4278081" y="-1"/>
            <a:ext cx="4042636" cy="3192239"/>
          </a:xfrm>
          <a:prstGeom prst="rect">
            <a:avLst/>
          </a:prstGeom>
        </p:spPr>
      </p:pic>
      <p:pic>
        <p:nvPicPr>
          <p:cNvPr id="10" name="Picture 9" descr="A stone wall with plants and flowers in front of a building&#10;&#10;Description automatically generated">
            <a:extLst>
              <a:ext uri="{FF2B5EF4-FFF2-40B4-BE49-F238E27FC236}">
                <a16:creationId xmlns:a16="http://schemas.microsoft.com/office/drawing/2014/main" id="{360779DC-F70D-1E1F-4C22-A8409B5B0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0" r="5612" b="-1"/>
          <a:stretch/>
        </p:blipFill>
        <p:spPr>
          <a:xfrm>
            <a:off x="8479972" y="824734"/>
            <a:ext cx="2830286" cy="236750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2B505-674B-4B30-912B-D9D83017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34319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2"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39A1C-9A3F-3E2B-5129-31C612D35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696" y="4210442"/>
            <a:ext cx="7450334" cy="2014867"/>
          </a:xfrm>
        </p:spPr>
        <p:txBody>
          <a:bodyPr vert="horz" lIns="91440" tIns="45720" rIns="91440" bIns="45720" rtlCol="0">
            <a:normAutofit/>
          </a:bodyPr>
          <a:lstStyle/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1400" dirty="0"/>
              <a:t>Based on Research findings, the best criteria to focus on in terms of finding satisfactory apartments for the website is general safety. Some examples of apartments with this consideration include:</a:t>
            </a:r>
          </a:p>
          <a:p>
            <a:pPr marL="28575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400" dirty="0"/>
              <a:t>Parc At 21st</a:t>
            </a:r>
          </a:p>
          <a:p>
            <a:pPr marL="28575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400" dirty="0"/>
              <a:t>Seventeenth</a:t>
            </a:r>
          </a:p>
          <a:p>
            <a:pPr marL="28575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400" dirty="0"/>
              <a:t>Brickstone</a:t>
            </a:r>
          </a:p>
          <a:p>
            <a:pPr marL="28575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400" dirty="0"/>
              <a:t>Tall Oaks</a:t>
            </a:r>
          </a:p>
          <a:p>
            <a:pPr marL="28575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1200" dirty="0"/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endParaRPr lang="en-US" sz="1200" dirty="0"/>
          </a:p>
        </p:txBody>
      </p:sp>
      <p:pic>
        <p:nvPicPr>
          <p:cNvPr id="8" name="Picture 7" descr="A building with a fence and grass&#10;&#10;Description automatically generated">
            <a:extLst>
              <a:ext uri="{FF2B5EF4-FFF2-40B4-BE49-F238E27FC236}">
                <a16:creationId xmlns:a16="http://schemas.microsoft.com/office/drawing/2014/main" id="{D87DE056-86B9-ABA2-E770-9A29072BF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12" b="-2"/>
          <a:stretch/>
        </p:blipFill>
        <p:spPr>
          <a:xfrm>
            <a:off x="8942136" y="3365385"/>
            <a:ext cx="3249864" cy="2303187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B27A04-CA20-4DE3-83CB-6ED66E5E7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85429" y="3365385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A582E-2A27-D86D-DF33-DAED36A4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Conclusion</a:t>
            </a:r>
          </a:p>
        </p:txBody>
      </p:sp>
      <p:pic>
        <p:nvPicPr>
          <p:cNvPr id="6" name="Picture 5" descr="Figures of houses in different position and sizes">
            <a:extLst>
              <a:ext uri="{FF2B5EF4-FFF2-40B4-BE49-F238E27FC236}">
                <a16:creationId xmlns:a16="http://schemas.microsoft.com/office/drawing/2014/main" id="{E4382CAB-EFCD-5672-DE56-91AC86133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7" r="4081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BD28-C71D-8469-D8F7-30BCCB75B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Key findings indicate that while rent is a factor, safety perceptions and type of residence are more influential in housing satisfaction.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Recommendations for the housing website: Focus on safety, type of residence, and a user-friendly interface with customizable filters.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These insights are crucial for developing a resource that truly meets the needs of international students at WSU.</a:t>
            </a:r>
          </a:p>
        </p:txBody>
      </p:sp>
    </p:spTree>
    <p:extLst>
      <p:ext uri="{BB962C8B-B14F-4D97-AF65-F5344CB8AC3E}">
        <p14:creationId xmlns:p14="http://schemas.microsoft.com/office/powerpoint/2010/main" val="234831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 descr="Glasses on top of a book">
            <a:extLst>
              <a:ext uri="{FF2B5EF4-FFF2-40B4-BE49-F238E27FC236}">
                <a16:creationId xmlns:a16="http://schemas.microsoft.com/office/drawing/2014/main" id="{8F5E847C-B2F3-4FA9-0DC2-3BCF06C2B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6" b="1762"/>
          <a:stretch/>
        </p:blipFill>
        <p:spPr>
          <a:xfrm>
            <a:off x="20" y="-7735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3D8C4-FF4E-6B7D-C4F0-C57BEB07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44" y="1452025"/>
            <a:ext cx="7722939" cy="7908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9000"/>
              </a:lnSpc>
            </a:pPr>
            <a:r>
              <a:rPr lang="en-US" sz="7200" cap="all" dirty="0">
                <a:solidFill>
                  <a:schemeClr val="bg2"/>
                </a:solidFill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621F-12E0-0E26-5597-FEB1E4BFDE85}"/>
              </a:ext>
            </a:extLst>
          </p:cNvPr>
          <p:cNvSpPr txBox="1"/>
          <p:nvPr/>
        </p:nvSpPr>
        <p:spPr>
          <a:xfrm>
            <a:off x="2087591" y="2594770"/>
            <a:ext cx="83072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Exploratory Data Analysis | US EPA, www.epa.gov/caddis-vol4/exploratory-data-analysis. Accessed 11 Dec. 2023. 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“What Is Exploratory Data Analysis?” IBM, www.ibm.com/topics/exploratory-data-analysis. Accessed 10 Dec. 2023.</a:t>
            </a:r>
          </a:p>
        </p:txBody>
      </p:sp>
    </p:spTree>
    <p:extLst>
      <p:ext uri="{BB962C8B-B14F-4D97-AF65-F5344CB8AC3E}">
        <p14:creationId xmlns:p14="http://schemas.microsoft.com/office/powerpoint/2010/main" val="211590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 descr="Front steps and columns of a majestic city building">
            <a:extLst>
              <a:ext uri="{FF2B5EF4-FFF2-40B4-BE49-F238E27FC236}">
                <a16:creationId xmlns:a16="http://schemas.microsoft.com/office/drawing/2014/main" id="{EAEB8BC8-2D91-5A5C-BB52-DEC9104BB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6" b="1216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E7BA5-6321-508C-7B10-4813F19F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/>
              <a:t>Authors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BCAD0-0771-034B-873C-A7321087D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Udeme Ekanem WSU ID: E578C949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Justin Kalikawe WSU ID: G959P526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D4FAA4B-A7B6-7849-6314-A0B1B18C13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09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52378-5B44-917A-A08A-85E91234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600" dirty="0"/>
              <a:t>Table Of 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9920-8E26-8AEC-8965-BAA4581FB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Introduction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Purpose of the Analysis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Dataset Description and Relevance Findings and Recommendations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Data Cleaning and Preprocessing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Description of Columns Used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Exploratory Data Analysis (EDA)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Simple Linear Regression Analysis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Analysis of Additional Factors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Conclusion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75669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D2A21-6C8D-2A21-FFD2-FCE5F58C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12DB2-6285-CF23-1136-044312580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 This project aims to analyze housing satisfaction among international students at Wichita State University (WSU). Importance of Suitable Housing for International Students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It focuses on understanding the key factors influencing students' housing choices and satisfaction.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dirty="0"/>
              <a:t>Insights gathered will contribute significantly to enhancing the living experience of WSU's diverse international student body.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BC2B5F-65BC-793B-E563-8E7D91E0E8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504" r="38920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5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D5878-C252-B43B-F42C-81134BFF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Purpose of the Analysis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5902E81-F7BB-0AA0-F751-EA3C8F6B3F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47" r="1447"/>
          <a:stretch>
            <a:fillRect/>
          </a:stretch>
        </p:blipFill>
        <p:spPr>
          <a:xfrm>
            <a:off x="1376256" y="640080"/>
            <a:ext cx="5416417" cy="55778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C918-E2D7-FC56-C014-D2C506A3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 The primary goal is to conduct a detailed study of housing satisfaction among WSU's international students.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Examine factors like rent, residence type, safety perception, and duration of stay in Wichita.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Findings will aid in developing a dedicated website to assist students in finding suitable housing, enhancing their overall WSU experience.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2" descr="An illustration representing the concept of data analysis for a university project. The image shows a diverse group of students (Asian, African, Hispanic) gathered around a large screen displaying graphs and data charts. They are engaged in a discussion, pointing at the screen, which symbolizes the process of data analysis in an academic setting. The background is a university classroom or lab, with modern design elements, conveying a sense of innovation and collaboration.">
            <a:extLst>
              <a:ext uri="{FF2B5EF4-FFF2-40B4-BE49-F238E27FC236}">
                <a16:creationId xmlns:a16="http://schemas.microsoft.com/office/drawing/2014/main" id="{25CDE885-1B3C-0019-EFBA-28AA326A29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3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A0064-7BD9-1B4B-4F59-0B0F8722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400"/>
              <a:t>Dataset Description and Relevance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25B87119-CD42-3E34-F3B2-F835BD13B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02360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05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3AD0-D20E-418C-96D7-DDDCF440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Data Cleaning and Preprocessing</a:t>
            </a:r>
          </a:p>
        </p:txBody>
      </p:sp>
      <p:pic>
        <p:nvPicPr>
          <p:cNvPr id="30" name="Picture 29" descr="Files">
            <a:extLst>
              <a:ext uri="{FF2B5EF4-FFF2-40B4-BE49-F238E27FC236}">
                <a16:creationId xmlns:a16="http://schemas.microsoft.com/office/drawing/2014/main" id="{5A953378-3E09-FC93-6620-E784BFB6C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r="38854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FD90D-2974-1E28-7267-B8747069B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Data cleaning involved selecting relevant columns for an accurate analysis.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Handled missing or incomplete data, especially in key columns like rent and satisfaction levels.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Converted data to appropriate formats for ease of quantitative analysis.</a:t>
            </a:r>
          </a:p>
        </p:txBody>
      </p:sp>
    </p:spTree>
    <p:extLst>
      <p:ext uri="{BB962C8B-B14F-4D97-AF65-F5344CB8AC3E}">
        <p14:creationId xmlns:p14="http://schemas.microsoft.com/office/powerpoint/2010/main" val="338034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962C6-DCC7-F703-763D-5F06F475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/>
              <a:t>Description of Columns Used</a:t>
            </a:r>
            <a:br>
              <a:rPr lang="en-US" sz="3400"/>
            </a:b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53E1-90DA-B4B2-BE0A-A351989F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Monthly Rent: Insight into housing affordability and options.</a:t>
            </a:r>
          </a:p>
          <a:p>
            <a:r>
              <a:rPr lang="en-US"/>
              <a:t>Overall Satisfaction: Measures contentment with current living conditions.</a:t>
            </a:r>
          </a:p>
          <a:p>
            <a:r>
              <a:rPr lang="en-US"/>
              <a:t>Type of Residence: Differentiates between apartments and houses.</a:t>
            </a:r>
          </a:p>
          <a:p>
            <a:r>
              <a:rPr lang="en-US"/>
              <a:t>Safety Perceptions: Indicates the role of safety in housing satisfaction.</a:t>
            </a:r>
          </a:p>
          <a:p>
            <a:r>
              <a:rPr lang="en-US"/>
              <a:t>Duration in Wichita: Assesses if stay duration affects housing satisfaction.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Rolls of blueprints">
            <a:extLst>
              <a:ext uri="{FF2B5EF4-FFF2-40B4-BE49-F238E27FC236}">
                <a16:creationId xmlns:a16="http://schemas.microsoft.com/office/drawing/2014/main" id="{DAA973ED-6709-6F10-8B35-1E9D6152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5" r="-1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0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0ADED-707B-74E5-3542-C45DF033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Exploratory Data Analysis (EDA)</a:t>
            </a:r>
          </a:p>
        </p:txBody>
      </p:sp>
      <p:pic>
        <p:nvPicPr>
          <p:cNvPr id="25" name="Picture 24" descr="Graph">
            <a:extLst>
              <a:ext uri="{FF2B5EF4-FFF2-40B4-BE49-F238E27FC236}">
                <a16:creationId xmlns:a16="http://schemas.microsoft.com/office/drawing/2014/main" id="{124FD564-1FE1-5746-0D54-ED5BCA6E9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8" r="35704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37B50-3E25-9B41-1483-91DDF2B9D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Initial EDA provided insights into the distribution and characteristics of the dataset.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/>
              <a:t>Identified general trends and patterns, laying groundwork for detailed analysis.</a:t>
            </a:r>
          </a:p>
        </p:txBody>
      </p:sp>
    </p:spTree>
    <p:extLst>
      <p:ext uri="{BB962C8B-B14F-4D97-AF65-F5344CB8AC3E}">
        <p14:creationId xmlns:p14="http://schemas.microsoft.com/office/powerpoint/2010/main" val="4264647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52CC-5588-AE47-4C0F-C9816126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46" y="164712"/>
            <a:ext cx="9508836" cy="689304"/>
          </a:xfrm>
        </p:spPr>
        <p:txBody>
          <a:bodyPr/>
          <a:lstStyle/>
          <a:p>
            <a:r>
              <a:rPr lang="en-US" dirty="0"/>
              <a:t>Visualizations of Findings from Analysis</a:t>
            </a:r>
          </a:p>
        </p:txBody>
      </p:sp>
      <p:pic>
        <p:nvPicPr>
          <p:cNvPr id="10" name="Picture 9" descr="A graph of a distribution of monthly rent&#10;&#10;Description automatically generated">
            <a:extLst>
              <a:ext uri="{FF2B5EF4-FFF2-40B4-BE49-F238E27FC236}">
                <a16:creationId xmlns:a16="http://schemas.microsoft.com/office/drawing/2014/main" id="{FD141C04-79ED-0634-F578-1160E52B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755353"/>
            <a:ext cx="4576619" cy="2930321"/>
          </a:xfrm>
          <a:prstGeom prst="rect">
            <a:avLst/>
          </a:prstGeom>
        </p:spPr>
      </p:pic>
      <p:pic>
        <p:nvPicPr>
          <p:cNvPr id="12" name="Picture 11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1D0F41F2-57E5-9011-653A-6CF27B09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42" y="3851563"/>
            <a:ext cx="4477378" cy="2841725"/>
          </a:xfrm>
          <a:prstGeom prst="rect">
            <a:avLst/>
          </a:prstGeom>
        </p:spPr>
      </p:pic>
      <p:pic>
        <p:nvPicPr>
          <p:cNvPr id="14" name="Picture 13" descr="A green line graph with white grid&#10;&#10;Description automatically generated">
            <a:extLst>
              <a:ext uri="{FF2B5EF4-FFF2-40B4-BE49-F238E27FC236}">
                <a16:creationId xmlns:a16="http://schemas.microsoft.com/office/drawing/2014/main" id="{0329BBE3-4E1E-8720-20D9-D7CBF73D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709" y="760349"/>
            <a:ext cx="4477377" cy="2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58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606B185-40EC-4211-A3CF-979F30A93825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708</TotalTime>
  <Words>638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Franklin Gothic Book</vt:lpstr>
      <vt:lpstr>Crop</vt:lpstr>
      <vt:lpstr>WSU GLOBAL Student Housing Analysis: A Data-Informed Living Solutions Initiative</vt:lpstr>
      <vt:lpstr>Table Of Contents</vt:lpstr>
      <vt:lpstr>Introduction</vt:lpstr>
      <vt:lpstr>Purpose of the Analysis</vt:lpstr>
      <vt:lpstr>Dataset Description and Relevance</vt:lpstr>
      <vt:lpstr>Data Cleaning and Preprocessing</vt:lpstr>
      <vt:lpstr>Description of Columns Used </vt:lpstr>
      <vt:lpstr>Exploratory Data Analysis (EDA)</vt:lpstr>
      <vt:lpstr>Visualizations of Findings from Analysis</vt:lpstr>
      <vt:lpstr>Findings Cont’d.</vt:lpstr>
      <vt:lpstr>Simple Linear Regression Analysis</vt:lpstr>
      <vt:lpstr>Analysis of Additional Factors</vt:lpstr>
      <vt:lpstr>Housing Recommendations based on Findings</vt:lpstr>
      <vt:lpstr>Conclusion</vt:lpstr>
      <vt:lpstr>Appendices</vt:lpstr>
      <vt:lpstr>Authors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Analysis for International Students At WSU Project</dc:title>
  <dc:creator>Udeme Ekanem</dc:creator>
  <cp:lastModifiedBy>Udeme Ekanem</cp:lastModifiedBy>
  <cp:revision>16</cp:revision>
  <dcterms:created xsi:type="dcterms:W3CDTF">2023-12-10T05:11:29Z</dcterms:created>
  <dcterms:modified xsi:type="dcterms:W3CDTF">2024-01-08T20:12:57Z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